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69" r:id="rId2"/>
    <p:sldId id="339" r:id="rId3"/>
    <p:sldId id="335" r:id="rId4"/>
    <p:sldId id="337" r:id="rId5"/>
    <p:sldId id="344" r:id="rId6"/>
    <p:sldId id="340" r:id="rId7"/>
    <p:sldId id="345" r:id="rId8"/>
    <p:sldId id="341" r:id="rId9"/>
    <p:sldId id="342" r:id="rId10"/>
    <p:sldId id="338" r:id="rId11"/>
    <p:sldId id="334" r:id="rId12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5D96"/>
    <a:srgbClr val="FBFBFB"/>
    <a:srgbClr val="0000FF"/>
    <a:srgbClr val="385D8A"/>
    <a:srgbClr val="B9CDE5"/>
    <a:srgbClr val="CAD9EC"/>
    <a:srgbClr val="FFE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70" autoAdjust="0"/>
    <p:restoredTop sz="94536" autoAdjust="0"/>
  </p:normalViewPr>
  <p:slideViewPr>
    <p:cSldViewPr>
      <p:cViewPr varScale="1">
        <p:scale>
          <a:sx n="76" d="100"/>
          <a:sy n="76" d="100"/>
        </p:scale>
        <p:origin x="216" y="4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342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C8D28-530E-5541-AC4D-72AEFA65B991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2C043-39B1-E745-AA5C-383C74ED2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49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g>
</file>

<file path=ppt/media/image13.jpg>
</file>

<file path=ppt/media/image18.png>
</file>

<file path=ppt/media/image19.png>
</file>

<file path=ppt/media/image2.png>
</file>

<file path=ppt/media/image20.jpg>
</file>

<file path=ppt/media/image21.jpeg>
</file>

<file path=ppt/media/image22.jpg>
</file>

<file path=ppt/media/image23.jpg>
</file>

<file path=ppt/media/image24.jpeg>
</file>

<file path=ppt/media/image3.jpeg>
</file>

<file path=ppt/media/image4.jpg>
</file>

<file path=ppt/media/image5.jp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AF834-CF1A-493C-A240-5D140D5AE200}" type="datetimeFigureOut">
              <a:rPr lang="fr-BE" smtClean="0"/>
              <a:pPr/>
              <a:t>26/10/16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315D3-0890-4AE4-B497-C2B0941F79B8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7181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2492896"/>
          </a:xfrm>
          <a:prstGeom prst="rect">
            <a:avLst/>
          </a:prstGeom>
          <a:solidFill>
            <a:srgbClr val="CAD9EC"/>
          </a:solidFill>
          <a:ln w="9525">
            <a:solidFill>
              <a:srgbClr val="CAD9E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63820" y="1062039"/>
            <a:ext cx="7772400" cy="1470025"/>
          </a:xfrm>
        </p:spPr>
        <p:txBody>
          <a:bodyPr/>
          <a:lstStyle>
            <a:lvl1pPr algn="ctr">
              <a:defRPr sz="4100">
                <a:latin typeface="+mj-lt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00758" y="3840164"/>
            <a:ext cx="8691196" cy="1131887"/>
          </a:xfrm>
          <a:noFill/>
        </p:spPr>
        <p:txBody>
          <a:bodyPr/>
          <a:lstStyle>
            <a:lvl1pPr marL="0" indent="0" algn="ctr">
              <a:defRPr sz="35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fr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09538"/>
            <a:ext cx="2286000" cy="67484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09538"/>
            <a:ext cx="6717323" cy="67484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69150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8989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55550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0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BE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01232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73051"/>
            <a:ext cx="511126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052736"/>
            <a:ext cx="9144000" cy="5805264"/>
          </a:xfrm>
          <a:prstGeom prst="rect">
            <a:avLst/>
          </a:prstGeom>
          <a:solidFill>
            <a:schemeClr val="accent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</a:t>
            </a:r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Deuxième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Troisième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9144000" cy="980728"/>
          </a:xfrm>
          <a:prstGeom prst="rect">
            <a:avLst/>
          </a:prstGeom>
          <a:solidFill>
            <a:srgbClr val="CAD9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0758" y="44624"/>
            <a:ext cx="8743950" cy="79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 style du </a:t>
            </a:r>
            <a:r>
              <a:rPr lang="en-US" dirty="0" err="1" smtClean="0"/>
              <a:t>titre</a:t>
            </a:r>
            <a:endParaRPr lang="en-US" dirty="0" smtClean="0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525344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600">
                <a:latin typeface="Arial" charset="0"/>
              </a:defRPr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1465385" y="3213101"/>
            <a:ext cx="3341077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  <p:sldLayoutId id="2147483685" r:id="rId13"/>
    <p:sldLayoutId id="2147483698" r:id="rId14"/>
    <p:sldLayoutId id="2147483711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20574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5146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9718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34290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8862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jpg"/><Relationship Id="rId5" Type="http://schemas.openxmlformats.org/officeDocument/2006/relationships/image" Target="../media/image21.jpeg"/><Relationship Id="rId6" Type="http://schemas.openxmlformats.org/officeDocument/2006/relationships/image" Target="../media/image22.jpg"/><Relationship Id="rId7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23.jpg"/><Relationship Id="rId5" Type="http://schemas.openxmlformats.org/officeDocument/2006/relationships/image" Target="../media/image24.jpeg"/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jp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emf"/><Relationship Id="rId5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emf"/><Relationship Id="rId3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0" y="-25642"/>
            <a:ext cx="9144000" cy="1470025"/>
          </a:xfrm>
        </p:spPr>
        <p:txBody>
          <a:bodyPr/>
          <a:lstStyle/>
          <a:p>
            <a:r>
              <a:rPr lang="en-US" sz="2800" dirty="0"/>
              <a:t>Exploring brain dynamics to </a:t>
            </a:r>
            <a:r>
              <a:rPr lang="en-US" sz="2800" dirty="0" smtClean="0"/>
              <a:t>characterize </a:t>
            </a:r>
            <a:r>
              <a:rPr lang="en-US" sz="2800" dirty="0"/>
              <a:t>Alzheimer's disease</a:t>
            </a:r>
            <a:endParaRPr lang="fr-BE" sz="2800" dirty="0"/>
          </a:p>
        </p:txBody>
      </p:sp>
      <p:sp>
        <p:nvSpPr>
          <p:cNvPr id="15" name="TextBox 14"/>
          <p:cNvSpPr txBox="1"/>
          <p:nvPr/>
        </p:nvSpPr>
        <p:spPr>
          <a:xfrm>
            <a:off x="899592" y="1052736"/>
            <a:ext cx="72728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Rotary Club of </a:t>
            </a:r>
            <a:r>
              <a:rPr lang="en-US" sz="2400" dirty="0" err="1"/>
              <a:t>Tanjong</a:t>
            </a:r>
            <a:r>
              <a:rPr lang="en-US" sz="2400" dirty="0"/>
              <a:t> </a:t>
            </a:r>
            <a:r>
              <a:rPr lang="en-US" sz="2400" dirty="0" err="1" smtClean="0"/>
              <a:t>Pagar</a:t>
            </a:r>
            <a:r>
              <a:rPr lang="en-US" sz="2400" dirty="0" smtClean="0"/>
              <a:t> , October 26 - 2016</a:t>
            </a:r>
            <a:endParaRPr lang="en-US" sz="2100" dirty="0" smtClean="0"/>
          </a:p>
        </p:txBody>
      </p:sp>
      <p:cxnSp>
        <p:nvCxnSpPr>
          <p:cNvPr id="9" name="Straight Connector 8"/>
          <p:cNvCxnSpPr/>
          <p:nvPr/>
        </p:nvCxnSpPr>
        <p:spPr bwMode="auto">
          <a:xfrm flipH="1">
            <a:off x="1043608" y="1628800"/>
            <a:ext cx="6912768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3" name="TextBox 2"/>
          <p:cNvSpPr txBox="1"/>
          <p:nvPr/>
        </p:nvSpPr>
        <p:spPr>
          <a:xfrm>
            <a:off x="539552" y="1876762"/>
            <a:ext cx="80792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Rapha</a:t>
            </a:r>
            <a:r>
              <a:rPr lang="fr-BE" sz="2000" b="1" dirty="0" smtClean="0"/>
              <a:t>ë</a:t>
            </a:r>
            <a:r>
              <a:rPr lang="en-US" sz="2000" b="1" dirty="0" smtClean="0"/>
              <a:t>l Li</a:t>
            </a:r>
            <a:r>
              <a:rPr lang="fr-BE" sz="2000" b="1" dirty="0" smtClean="0"/>
              <a:t>é</a:t>
            </a:r>
            <a:r>
              <a:rPr lang="en-US" sz="2000" b="1" dirty="0" err="1" smtClean="0"/>
              <a:t>geois</a:t>
            </a:r>
            <a:r>
              <a:rPr lang="en-US" sz="2000" b="1" dirty="0" smtClean="0"/>
              <a:t>, PhD</a:t>
            </a:r>
            <a:endParaRPr lang="en-US" sz="2000" baseline="300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4941169"/>
            <a:ext cx="2744084" cy="1704220"/>
          </a:xfrm>
          <a:prstGeom prst="rect">
            <a:avLst/>
          </a:prstGeom>
        </p:spPr>
      </p:pic>
      <p:pic>
        <p:nvPicPr>
          <p:cNvPr id="10" name="Picture 9" descr="my_cov_final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9872" y="2760642"/>
            <a:ext cx="2376264" cy="22844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4208" y="4941168"/>
            <a:ext cx="1656184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89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611560" y="1340768"/>
            <a:ext cx="6480720" cy="1008112"/>
          </a:xfrm>
          <a:prstGeom prst="roundRect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overview of my projects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84784"/>
            <a:ext cx="6552728" cy="1728192"/>
          </a:xfrm>
        </p:spPr>
        <p:txBody>
          <a:bodyPr/>
          <a:lstStyle/>
          <a:p>
            <a:pPr algn="just"/>
            <a:r>
              <a:rPr lang="en-US" sz="2000" dirty="0" smtClean="0">
                <a:latin typeface="+mj-lt"/>
                <a:cs typeface="Arial"/>
              </a:rPr>
              <a:t>    → How </a:t>
            </a:r>
            <a:r>
              <a:rPr lang="en-US" sz="2000" dirty="0">
                <a:latin typeface="+mj-lt"/>
                <a:cs typeface="Arial"/>
              </a:rPr>
              <a:t>can we include this </a:t>
            </a:r>
            <a:r>
              <a:rPr lang="en-US" sz="2000" b="1" i="1" dirty="0">
                <a:latin typeface="+mj-lt"/>
                <a:cs typeface="Arial"/>
              </a:rPr>
              <a:t>dynamical</a:t>
            </a:r>
            <a:r>
              <a:rPr lang="en-US" sz="2000" dirty="0">
                <a:latin typeface="+mj-lt"/>
                <a:cs typeface="Arial"/>
              </a:rPr>
              <a:t> </a:t>
            </a:r>
            <a:r>
              <a:rPr lang="en-US" sz="2000" dirty="0" smtClean="0">
                <a:latin typeface="+mj-lt"/>
                <a:cs typeface="Arial"/>
              </a:rPr>
              <a:t>information </a:t>
            </a:r>
            <a:r>
              <a:rPr lang="en-US" sz="2000" dirty="0">
                <a:latin typeface="+mj-lt"/>
                <a:cs typeface="Arial"/>
              </a:rPr>
              <a:t>in </a:t>
            </a:r>
            <a:r>
              <a:rPr lang="en-US" sz="2000" dirty="0" smtClean="0">
                <a:latin typeface="+mj-lt"/>
                <a:cs typeface="Arial"/>
              </a:rPr>
              <a:t>different analysis frameworks </a:t>
            </a:r>
            <a:r>
              <a:rPr lang="en-US" sz="2000" dirty="0">
                <a:latin typeface="+mj-lt"/>
                <a:cs typeface="Arial"/>
              </a:rPr>
              <a:t>?</a:t>
            </a:r>
          </a:p>
          <a:p>
            <a:endParaRPr lang="en-US" sz="20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10</a:t>
            </a:fld>
            <a:endParaRPr lang="fr-BE" dirty="0"/>
          </a:p>
        </p:txBody>
      </p:sp>
      <p:sp>
        <p:nvSpPr>
          <p:cNvPr id="32" name="TextBox 31"/>
          <p:cNvSpPr txBox="1"/>
          <p:nvPr/>
        </p:nvSpPr>
        <p:spPr>
          <a:xfrm>
            <a:off x="899592" y="2581744"/>
            <a:ext cx="316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Dynamical Component Analysis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3635896" y="2586390"/>
            <a:ext cx="316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Dynamical Markers of FC</a:t>
            </a:r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697" y="2924944"/>
            <a:ext cx="2264126" cy="1759550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827584" y="4869160"/>
            <a:ext cx="3168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Link to diseases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9137" y="2920298"/>
            <a:ext cx="2303063" cy="1692613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680" y="5233846"/>
            <a:ext cx="1462160" cy="1429954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3635896" y="4797152"/>
            <a:ext cx="31683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/>
              <a:t>Bridge between neuronal and brain scale dynamics</a:t>
            </a:r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8650" y="5382269"/>
            <a:ext cx="1633364" cy="12958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4328" y="1099060"/>
            <a:ext cx="1294113" cy="14658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24328" y="2780928"/>
            <a:ext cx="12941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Prof. T. Yeo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181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5" grpId="0"/>
      <p:bldP spid="4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  <p:sp>
        <p:nvSpPr>
          <p:cNvPr id="4" name="TextBox 3"/>
          <p:cNvSpPr txBox="1"/>
          <p:nvPr/>
        </p:nvSpPr>
        <p:spPr>
          <a:xfrm>
            <a:off x="1979712" y="697849"/>
            <a:ext cx="5256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/>
              <a:t>Thank</a:t>
            </a:r>
            <a:r>
              <a:rPr lang="en-US" sz="3600" dirty="0" smtClean="0"/>
              <a:t> </a:t>
            </a:r>
            <a:r>
              <a:rPr lang="en-US" sz="3600" b="1" dirty="0" smtClean="0"/>
              <a:t>you</a:t>
            </a:r>
          </a:p>
        </p:txBody>
      </p:sp>
      <p:pic>
        <p:nvPicPr>
          <p:cNvPr id="5" name="Picture 4" descr="my_cov_final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546422"/>
            <a:ext cx="2358023" cy="22669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344180"/>
            <a:ext cx="2290440" cy="407189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264" y="1344180"/>
            <a:ext cx="3995936" cy="2996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0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 ? Why am I here 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</a:t>
            </a:fld>
            <a:endParaRPr lang="fr-BE" dirty="0"/>
          </a:p>
        </p:txBody>
      </p:sp>
      <p:grpSp>
        <p:nvGrpSpPr>
          <p:cNvPr id="11" name="Group 10"/>
          <p:cNvGrpSpPr/>
          <p:nvPr/>
        </p:nvGrpSpPr>
        <p:grpSpPr>
          <a:xfrm>
            <a:off x="1031801" y="2725128"/>
            <a:ext cx="7045399" cy="3182010"/>
            <a:chOff x="1331640" y="2778730"/>
            <a:chExt cx="7045399" cy="3182010"/>
          </a:xfrm>
        </p:grpSpPr>
        <p:grpSp>
          <p:nvGrpSpPr>
            <p:cNvPr id="9" name="Group 8"/>
            <p:cNvGrpSpPr/>
            <p:nvPr/>
          </p:nvGrpSpPr>
          <p:grpSpPr>
            <a:xfrm>
              <a:off x="1331640" y="2778730"/>
              <a:ext cx="2667000" cy="3182010"/>
              <a:chOff x="1331640" y="2778730"/>
              <a:chExt cx="2667000" cy="3182010"/>
            </a:xfrm>
          </p:grpSpPr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31640" y="3789040"/>
                <a:ext cx="2667000" cy="2171700"/>
              </a:xfrm>
              <a:prstGeom prst="rect">
                <a:avLst/>
              </a:prstGeom>
            </p:spPr>
          </p:pic>
          <p:sp>
            <p:nvSpPr>
              <p:cNvPr id="7" name="TextBox 6"/>
              <p:cNvSpPr txBox="1"/>
              <p:nvPr/>
            </p:nvSpPr>
            <p:spPr>
              <a:xfrm>
                <a:off x="1835696" y="2778730"/>
                <a:ext cx="180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District 1630</a:t>
                </a:r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5148064" y="2780928"/>
              <a:ext cx="3228975" cy="2798812"/>
              <a:chOff x="5148064" y="2780928"/>
              <a:chExt cx="3228975" cy="2798812"/>
            </a:xfrm>
          </p:grpSpPr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48064" y="4170040"/>
                <a:ext cx="3228975" cy="140970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796136" y="2780928"/>
                <a:ext cx="18002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District 3310</a:t>
                </a:r>
              </a:p>
            </p:txBody>
          </p:sp>
        </p:grpSp>
      </p:grpSp>
      <p:sp>
        <p:nvSpPr>
          <p:cNvPr id="13" name="TextBox 12"/>
          <p:cNvSpPr txBox="1"/>
          <p:nvPr/>
        </p:nvSpPr>
        <p:spPr>
          <a:xfrm>
            <a:off x="694591" y="1206715"/>
            <a:ext cx="8449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Rotary Foundation Scholarship for the project: “</a:t>
            </a:r>
            <a:r>
              <a:rPr lang="en-US" sz="2400" i="1" dirty="0"/>
              <a:t>Exploring brain dynamics to characterize Alzheimer's disease</a:t>
            </a:r>
            <a:r>
              <a:rPr lang="en-US" sz="2400" dirty="0"/>
              <a:t>”.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29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Belgium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1598" y="2250169"/>
            <a:ext cx="5404698" cy="3051039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</a:t>
            </a:fld>
            <a:endParaRPr lang="fr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845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627" y="2675474"/>
            <a:ext cx="3290528" cy="21936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Belgium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276872"/>
            <a:ext cx="4169733" cy="3094254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</a:t>
            </a:fld>
            <a:endParaRPr lang="fr-B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9498" y="2963507"/>
            <a:ext cx="3294950" cy="219368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56176" y="2132856"/>
            <a:ext cx="30243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And Li</a:t>
            </a:r>
            <a:r>
              <a:rPr lang="fr-BE" dirty="0" smtClean="0"/>
              <a:t>è</a:t>
            </a:r>
            <a:r>
              <a:rPr lang="en-US" dirty="0" err="1" smtClean="0"/>
              <a:t>ge</a:t>
            </a:r>
            <a:r>
              <a:rPr lang="en-US" dirty="0" smtClean="0"/>
              <a:t>…</a:t>
            </a:r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3323547"/>
            <a:ext cx="3294950" cy="2193685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90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</a:t>
            </a:fld>
            <a:endParaRPr lang="fr-BE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7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Alzheimer’s disease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</a:t>
            </a:fld>
            <a:endParaRPr lang="fr-BE" dirty="0"/>
          </a:p>
        </p:txBody>
      </p:sp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83568" y="3140968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Alzheimer's </a:t>
            </a:r>
            <a:r>
              <a:rPr lang="en-US" dirty="0" smtClean="0"/>
              <a:t>disease </a:t>
            </a:r>
            <a:r>
              <a:rPr lang="en-US" dirty="0"/>
              <a:t>is a chronic </a:t>
            </a:r>
            <a:r>
              <a:rPr lang="en-US" b="1" dirty="0"/>
              <a:t>neurodegenerative</a:t>
            </a:r>
            <a:r>
              <a:rPr lang="en-US" dirty="0"/>
              <a:t> disease that </a:t>
            </a:r>
            <a:r>
              <a:rPr lang="en-US" dirty="0" smtClean="0"/>
              <a:t>is </a:t>
            </a:r>
            <a:r>
              <a:rPr lang="en-US" dirty="0"/>
              <a:t>the cause of 60% to 70% of cases of </a:t>
            </a:r>
            <a:r>
              <a:rPr lang="en-US" dirty="0" smtClean="0"/>
              <a:t>dementia (World Health Organization).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83568" y="4139788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Alzheimer's disease </a:t>
            </a:r>
            <a:r>
              <a:rPr lang="en-US" dirty="0" smtClean="0"/>
              <a:t>affects </a:t>
            </a:r>
            <a:r>
              <a:rPr lang="en-US" b="1" dirty="0" smtClean="0"/>
              <a:t>50 million </a:t>
            </a:r>
            <a:r>
              <a:rPr lang="en-US" dirty="0" smtClean="0"/>
              <a:t>people in 2015.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83568" y="4942909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Alzheimer's </a:t>
            </a:r>
            <a:r>
              <a:rPr lang="en-US" dirty="0" smtClean="0"/>
              <a:t>disease </a:t>
            </a:r>
            <a:r>
              <a:rPr lang="en-US" dirty="0"/>
              <a:t>is </a:t>
            </a:r>
            <a:r>
              <a:rPr lang="en-US" dirty="0" smtClean="0"/>
              <a:t>poorly understood but deterioration of brain </a:t>
            </a:r>
            <a:r>
              <a:rPr lang="en-US" b="1" dirty="0" smtClean="0"/>
              <a:t>anatomy</a:t>
            </a:r>
            <a:r>
              <a:rPr lang="en-US" dirty="0" smtClean="0"/>
              <a:t> and </a:t>
            </a:r>
            <a:r>
              <a:rPr lang="en-US" b="1" dirty="0" smtClean="0"/>
              <a:t>function</a:t>
            </a:r>
            <a:r>
              <a:rPr lang="en-US" dirty="0" smtClean="0"/>
              <a:t> are assumed to be crucial.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3528" y="1588730"/>
            <a:ext cx="23762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u="sng" dirty="0" smtClean="0"/>
              <a:t>Key facts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83568" y="2276872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First described by Dr. </a:t>
            </a:r>
            <a:r>
              <a:rPr lang="en-US" dirty="0" err="1" smtClean="0"/>
              <a:t>Alois</a:t>
            </a:r>
            <a:r>
              <a:rPr lang="en-US" dirty="0" smtClean="0"/>
              <a:t> Alzheimer in 1906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0755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3" grpId="0"/>
      <p:bldP spid="34" grpId="0"/>
      <p:bldP spid="1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2843808" y="1953707"/>
            <a:ext cx="3240360" cy="2915453"/>
            <a:chOff x="3131841" y="1988840"/>
            <a:chExt cx="3240360" cy="2915453"/>
          </a:xfrm>
        </p:grpSpPr>
        <p:pic>
          <p:nvPicPr>
            <p:cNvPr id="58" name="Picture 57" descr="fMRI_TC_final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8339" y="2141053"/>
              <a:ext cx="3183862" cy="2728107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3419873" y="1988840"/>
              <a:ext cx="295232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data (e.g. fMRI, EEG)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23929" y="4581128"/>
              <a:ext cx="194421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 rot="16200000">
              <a:off x="2122858" y="3356121"/>
              <a:ext cx="234113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Intensity in different ROIs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</a:t>
            </a:r>
            <a:r>
              <a:rPr lang="en-US" dirty="0"/>
              <a:t>f</a:t>
            </a:r>
            <a:r>
              <a:rPr lang="en-US" dirty="0" smtClean="0"/>
              <a:t>unctional information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7</a:t>
            </a:fld>
            <a:endParaRPr lang="fr-BE" dirty="0"/>
          </a:p>
        </p:txBody>
      </p:sp>
      <p:pic>
        <p:nvPicPr>
          <p:cNvPr id="4" name="Picture 3" descr="Brain5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9" y="2636912"/>
            <a:ext cx="2561911" cy="201622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5" name="Group 24"/>
          <p:cNvGrpSpPr/>
          <p:nvPr/>
        </p:nvGrpSpPr>
        <p:grpSpPr>
          <a:xfrm>
            <a:off x="1763688" y="2708921"/>
            <a:ext cx="1152128" cy="504055"/>
            <a:chOff x="1763688" y="2708921"/>
            <a:chExt cx="1296144" cy="504055"/>
          </a:xfrm>
        </p:grpSpPr>
        <p:sp>
          <p:nvSpPr>
            <p:cNvPr id="6" name="Oval 5"/>
            <p:cNvSpPr/>
            <p:nvPr/>
          </p:nvSpPr>
          <p:spPr>
            <a:xfrm>
              <a:off x="1763688" y="314096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/>
            <p:cNvCxnSpPr>
              <a:stCxn id="6" idx="7"/>
            </p:cNvCxnSpPr>
            <p:nvPr/>
          </p:nvCxnSpPr>
          <p:spPr bwMode="auto">
            <a:xfrm flipV="1">
              <a:off x="1825151" y="2708921"/>
              <a:ext cx="1234681" cy="442592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Group 25"/>
          <p:cNvGrpSpPr/>
          <p:nvPr/>
        </p:nvGrpSpPr>
        <p:grpSpPr>
          <a:xfrm>
            <a:off x="2051720" y="3212976"/>
            <a:ext cx="864096" cy="360040"/>
            <a:chOff x="2051720" y="3284984"/>
            <a:chExt cx="1008112" cy="288032"/>
          </a:xfrm>
        </p:grpSpPr>
        <p:sp>
          <p:nvSpPr>
            <p:cNvPr id="7" name="Oval 6"/>
            <p:cNvSpPr/>
            <p:nvPr/>
          </p:nvSpPr>
          <p:spPr>
            <a:xfrm>
              <a:off x="2051720" y="350100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9" name="Straight Arrow Connector 18"/>
            <p:cNvCxnSpPr>
              <a:stCxn id="7" idx="6"/>
            </p:cNvCxnSpPr>
            <p:nvPr/>
          </p:nvCxnSpPr>
          <p:spPr bwMode="auto">
            <a:xfrm flipV="1">
              <a:off x="2123728" y="3284984"/>
              <a:ext cx="936104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7" name="Group 26"/>
          <p:cNvGrpSpPr/>
          <p:nvPr/>
        </p:nvGrpSpPr>
        <p:grpSpPr>
          <a:xfrm>
            <a:off x="1835696" y="4077072"/>
            <a:ext cx="1080120" cy="216024"/>
            <a:chOff x="1835696" y="4077072"/>
            <a:chExt cx="1224136" cy="288032"/>
          </a:xfrm>
        </p:grpSpPr>
        <p:sp>
          <p:nvSpPr>
            <p:cNvPr id="5" name="Oval 4"/>
            <p:cNvSpPr/>
            <p:nvPr/>
          </p:nvSpPr>
          <p:spPr>
            <a:xfrm>
              <a:off x="1835696" y="4077072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5" idx="6"/>
            </p:cNvCxnSpPr>
            <p:nvPr/>
          </p:nvCxnSpPr>
          <p:spPr bwMode="auto">
            <a:xfrm>
              <a:off x="1907704" y="4113076"/>
              <a:ext cx="1152128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347864" y="2501314"/>
            <a:ext cx="3024336" cy="1215718"/>
            <a:chOff x="3419872" y="4667364"/>
            <a:chExt cx="3024336" cy="1215715"/>
          </a:xfrm>
        </p:grpSpPr>
        <p:sp>
          <p:nvSpPr>
            <p:cNvPr id="40" name="TextBox 39"/>
            <p:cNvSpPr txBox="1"/>
            <p:nvPr/>
          </p:nvSpPr>
          <p:spPr>
            <a:xfrm>
              <a:off x="3707904" y="4667364"/>
              <a:ext cx="2736304" cy="121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connectivity (FC)</a:t>
              </a:r>
            </a:p>
            <a:p>
              <a:pPr algn="ctr"/>
              <a:endParaRPr lang="en-US" sz="1500" b="1" u="sng" dirty="0" smtClean="0"/>
            </a:p>
            <a:p>
              <a:pPr algn="ctr"/>
              <a:endParaRPr lang="en-US" sz="1500" b="1" u="sng" dirty="0" smtClean="0"/>
            </a:p>
            <a:p>
              <a:pPr algn="just"/>
              <a:r>
                <a:rPr lang="en-US" sz="1400" dirty="0" smtClean="0"/>
                <a:t>“</a:t>
              </a:r>
              <a:r>
                <a:rPr lang="en-US" sz="1400" i="1" dirty="0" smtClean="0"/>
                <a:t>Statistical dependence between two time series</a:t>
              </a:r>
              <a:r>
                <a:rPr lang="en-US" sz="1400" dirty="0" smtClean="0"/>
                <a:t>” (</a:t>
              </a:r>
              <a:r>
                <a:rPr lang="en-US" sz="1400" dirty="0" err="1" smtClean="0"/>
                <a:t>Friston</a:t>
              </a:r>
              <a:r>
                <a:rPr lang="en-US" sz="1400" dirty="0" smtClean="0"/>
                <a:t>, 2011).</a:t>
              </a:r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3419872" y="5577632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228184" y="2385755"/>
            <a:ext cx="3384376" cy="2699429"/>
            <a:chOff x="6084168" y="2420888"/>
            <a:chExt cx="3384376" cy="2699429"/>
          </a:xfrm>
        </p:grpSpPr>
        <p:sp>
          <p:nvSpPr>
            <p:cNvPr id="46" name="Right Arrow 45"/>
            <p:cNvSpPr/>
            <p:nvPr/>
          </p:nvSpPr>
          <p:spPr>
            <a:xfrm>
              <a:off x="6300192" y="3454997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084168" y="2420888"/>
              <a:ext cx="338437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FC matrix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56784" y="4797152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 rot="16200000">
              <a:off x="5867963" y="3681717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pic>
          <p:nvPicPr>
            <p:cNvPr id="54" name="Picture 53" descr="FC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6256" y="2924944"/>
              <a:ext cx="1872208" cy="1872208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635896" y="4005064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/>
              <a:t>Classically measured by the </a:t>
            </a:r>
            <a:r>
              <a:rPr lang="en-US" sz="1400" b="1" dirty="0" smtClean="0"/>
              <a:t>correlation</a:t>
            </a:r>
            <a:r>
              <a:rPr lang="en-US" sz="1400" dirty="0" smtClean="0"/>
              <a:t> </a:t>
            </a:r>
            <a:r>
              <a:rPr lang="en-US" sz="1400" dirty="0"/>
              <a:t>between time series. </a:t>
            </a:r>
          </a:p>
          <a:p>
            <a:pPr algn="just"/>
            <a:endParaRPr lang="en-US" sz="1400" dirty="0" smtClean="0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022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4858E-7 9.35618E-7 L -0.31117 0.0078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5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dynamic approach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8</a:t>
            </a:fld>
            <a:endParaRPr lang="fr-BE"/>
          </a:p>
        </p:txBody>
      </p:sp>
      <p:grpSp>
        <p:nvGrpSpPr>
          <p:cNvPr id="13" name="Group 12"/>
          <p:cNvGrpSpPr/>
          <p:nvPr/>
        </p:nvGrpSpPr>
        <p:grpSpPr>
          <a:xfrm>
            <a:off x="251520" y="2060848"/>
            <a:ext cx="4192222" cy="3672408"/>
            <a:chOff x="376372" y="2852936"/>
            <a:chExt cx="4192222" cy="3672408"/>
          </a:xfrm>
        </p:grpSpPr>
        <p:pic>
          <p:nvPicPr>
            <p:cNvPr id="10" name="Picture 9" descr="Static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958" y="3416796"/>
              <a:ext cx="3783636" cy="310854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27584" y="2852936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“Static” approach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-81663" y="3887035"/>
              <a:ext cx="14392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Signal in different regions</a:t>
              </a: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4644009" y="2060848"/>
            <a:ext cx="4104455" cy="3672407"/>
            <a:chOff x="4572001" y="2852936"/>
            <a:chExt cx="4104455" cy="3672407"/>
          </a:xfrm>
        </p:grpSpPr>
        <p:pic>
          <p:nvPicPr>
            <p:cNvPr id="14" name="Picture 13" descr="Temporal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07675" y="3429000"/>
              <a:ext cx="3768781" cy="3096343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5148064" y="2852936"/>
              <a:ext cx="35283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“Dynamic” approach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 rot="16200000">
              <a:off x="4113965" y="3887036"/>
              <a:ext cx="143929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Signal in different regions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2483768" y="6093296"/>
            <a:ext cx="5400600" cy="369332"/>
            <a:chOff x="1835696" y="6093296"/>
            <a:chExt cx="5400600" cy="369332"/>
          </a:xfrm>
        </p:grpSpPr>
        <p:sp>
          <p:nvSpPr>
            <p:cNvPr id="4" name="Right Arrow 3"/>
            <p:cNvSpPr/>
            <p:nvPr/>
          </p:nvSpPr>
          <p:spPr>
            <a:xfrm>
              <a:off x="1835696" y="6165304"/>
              <a:ext cx="648072" cy="216024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2699792" y="6093296"/>
              <a:ext cx="45365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How does FC(t) influences FC(t+1) ?</a:t>
              </a:r>
            </a:p>
          </p:txBody>
        </p:sp>
      </p:grpSp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07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Example of marker </a:t>
            </a:r>
            <a:r>
              <a:rPr lang="el-GR" sz="3200" dirty="0"/>
              <a:t>δ</a:t>
            </a:r>
            <a:r>
              <a:rPr lang="en-US" sz="3200" dirty="0" smtClean="0"/>
              <a:t> applied on Alzheimer patients 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9</a:t>
            </a:fld>
            <a:endParaRPr lang="fr-BE"/>
          </a:p>
        </p:txBody>
      </p:sp>
      <p:grpSp>
        <p:nvGrpSpPr>
          <p:cNvPr id="5" name="Group 4"/>
          <p:cNvGrpSpPr/>
          <p:nvPr/>
        </p:nvGrpSpPr>
        <p:grpSpPr>
          <a:xfrm>
            <a:off x="1043608" y="5445224"/>
            <a:ext cx="7200800" cy="1000274"/>
            <a:chOff x="1043608" y="5517232"/>
            <a:chExt cx="7200800" cy="1000274"/>
          </a:xfrm>
        </p:grpSpPr>
        <p:sp>
          <p:nvSpPr>
            <p:cNvPr id="6" name="TextBox 5"/>
            <p:cNvSpPr txBox="1"/>
            <p:nvPr/>
          </p:nvSpPr>
          <p:spPr>
            <a:xfrm>
              <a:off x="1763688" y="5517232"/>
              <a:ext cx="6480720" cy="10002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spcAft>
                  <a:spcPts val="600"/>
                </a:spcAft>
                <a:buFont typeface="+mj-lt"/>
                <a:buAutoNum type="arabicPeriod"/>
              </a:pPr>
              <a:r>
                <a:rPr lang="nl-BE" dirty="0" smtClean="0"/>
                <a:t>There is a significant correlation between </a:t>
              </a:r>
              <a:r>
                <a:rPr lang="el-GR" dirty="0" smtClean="0"/>
                <a:t>δ</a:t>
              </a:r>
              <a:r>
                <a:rPr lang="nl-BE" dirty="0" smtClean="0"/>
                <a:t> and the MARS score</a:t>
              </a:r>
            </a:p>
            <a:p>
              <a:pPr marL="342900" indent="-342900" algn="just">
                <a:spcAft>
                  <a:spcPts val="600"/>
                </a:spcAft>
                <a:buFont typeface="+mj-lt"/>
                <a:buAutoNum type="arabicPeriod"/>
              </a:pPr>
              <a:r>
                <a:rPr lang="nl-BE" dirty="0" smtClean="0"/>
                <a:t>First time anosognosic AD patients could be distinguished from conscious AD patients based on fMRI data</a:t>
              </a:r>
              <a:endParaRPr lang="nl-BE" baseline="-25000" dirty="0" smtClean="0"/>
            </a:p>
          </p:txBody>
        </p:sp>
        <p:sp>
          <p:nvSpPr>
            <p:cNvPr id="7" name="Right Arrow 6"/>
            <p:cNvSpPr/>
            <p:nvPr/>
          </p:nvSpPr>
          <p:spPr>
            <a:xfrm>
              <a:off x="1043608" y="5805264"/>
              <a:ext cx="576064" cy="288032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681686" y="1268206"/>
            <a:ext cx="5328592" cy="4042293"/>
            <a:chOff x="1681686" y="1412223"/>
            <a:chExt cx="5328592" cy="4042293"/>
          </a:xfrm>
        </p:grpSpPr>
        <p:pic>
          <p:nvPicPr>
            <p:cNvPr id="4" name="Picture 3" descr="ad_delta_dm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1686" y="1412223"/>
              <a:ext cx="5328592" cy="403244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051720" y="3131676"/>
              <a:ext cx="3600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 smtClean="0"/>
                <a:t>δ</a:t>
              </a:r>
              <a:endParaRPr lang="en-US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84114" y="5085184"/>
              <a:ext cx="4248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MARS score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6043389"/>
            <a:ext cx="720080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80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me_Alex">
  <a:themeElements>
    <a:clrScheme name="Modèle par défaut 5">
      <a:dk1>
        <a:srgbClr val="000000"/>
      </a:dk1>
      <a:lt1>
        <a:srgbClr val="FFFFD9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E9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Modèle par défau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9CDE5"/>
        </a:solidFill>
        <a:ln>
          <a:solidFill>
            <a:srgbClr val="385D8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38094</TotalTime>
  <Words>298</Words>
  <Application>Microsoft Macintosh PowerPoint</Application>
  <PresentationFormat>On-screen Show (4:3)</PresentationFormat>
  <Paragraphs>57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Verdana</vt:lpstr>
      <vt:lpstr>Arial</vt:lpstr>
      <vt:lpstr>Theme_Alex</vt:lpstr>
      <vt:lpstr>Exploring brain dynamics to characterize Alzheimer's disease</vt:lpstr>
      <vt:lpstr>Who am I ? Why am I here ?</vt:lpstr>
      <vt:lpstr>Belgium</vt:lpstr>
      <vt:lpstr>Belgium</vt:lpstr>
      <vt:lpstr>PowerPoint Presentation</vt:lpstr>
      <vt:lpstr>Introduction: Alzheimer’s disease</vt:lpstr>
      <vt:lpstr>Introduction: functional information</vt:lpstr>
      <vt:lpstr>Static vs. dynamic approach</vt:lpstr>
      <vt:lpstr>Example of marker δ applied on Alzheimer patients </vt:lpstr>
      <vt:lpstr>An overview of my projects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d’enseignement  et projet de recherche</dc:title>
  <dc:creator>Alex</dc:creator>
  <cp:lastModifiedBy>Microsoft Office User</cp:lastModifiedBy>
  <cp:revision>1775</cp:revision>
  <dcterms:created xsi:type="dcterms:W3CDTF">2014-02-06T13:21:19Z</dcterms:created>
  <dcterms:modified xsi:type="dcterms:W3CDTF">2016-10-26T08:24:38Z</dcterms:modified>
</cp:coreProperties>
</file>